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2" r:id="rId4"/>
    <p:sldId id="298" r:id="rId5"/>
    <p:sldId id="297" r:id="rId6"/>
    <p:sldId id="299" r:id="rId7"/>
    <p:sldId id="301" r:id="rId8"/>
    <p:sldId id="300" r:id="rId9"/>
    <p:sldId id="279" r:id="rId10"/>
  </p:sldIdLst>
  <p:sldSz cx="9144000" cy="5143500" type="screen16x9"/>
  <p:notesSz cx="6858000" cy="9144000"/>
  <p:embeddedFontLst>
    <p:embeddedFont>
      <p:font typeface="Dosis Light" panose="02010303020202060003" pitchFamily="2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Pontano Sans" pitchFamily="2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8954D0-CC65-48DB-83FA-07E91A6CA1FC}">
  <a:tblStyle styleId="{6E8954D0-CC65-48DB-83FA-07E91A6CA1F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KP\TRAP\Balance%20sheet%20-%20TRAP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KP\TRAP\Balance%20sheet%20-%20TRA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E7-4DDD-A982-9B57242AEC7E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E7-4DDD-A982-9B57242AEC7E}"/>
              </c:ext>
            </c:extLst>
          </c:dPt>
          <c:dLbls>
            <c:dLbl>
              <c:idx val="0"/>
              <c:layout>
                <c:manualLayout>
                  <c:x val="-0.23333328229805725"/>
                  <c:y val="-9.700701290952408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5E7-4DDD-A982-9B57242AEC7E}"/>
                </c:ext>
                <c:ext xmlns:c15="http://schemas.microsoft.com/office/drawing/2012/chart" uri="{CE6537A1-D6FC-4f65-9D91-7224C49458BB}">
                  <c15:layout>
                    <c:manualLayout>
                      <c:w val="0.27916682432921602"/>
                      <c:h val="0.11295308339717831"/>
                    </c:manualLayout>
                  </c15:layout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5E7-4DDD-A982-9B57242AEC7E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Sheet1!$N$4:$N$5</c:f>
              <c:strCache>
                <c:ptCount val="2"/>
                <c:pt idx="0">
                  <c:v>FLC 1</c:v>
                </c:pt>
                <c:pt idx="1">
                  <c:v>FLC 2</c:v>
                </c:pt>
              </c:strCache>
            </c:strRef>
          </c:cat>
          <c:val>
            <c:numRef>
              <c:f>Sheet1!$O$4:$O$5</c:f>
              <c:numCache>
                <c:formatCode>_-* #,##0.00\ [$€-1]_-;\-* #,##0.00\ [$€-1]_-;_-* "-"??\ [$€-1]_-;_-@_-</c:formatCode>
                <c:ptCount val="2"/>
                <c:pt idx="0">
                  <c:v>19549.169999999995</c:v>
                </c:pt>
                <c:pt idx="1">
                  <c:v>20550.955562499999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5E7-4DDD-A982-9B57242AEC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9D-431F-A4D7-9FF040D23E56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9D-431F-A4D7-9FF040D23E56}"/>
              </c:ext>
            </c:extLst>
          </c:dPt>
          <c:dLbls>
            <c:dLbl>
              <c:idx val="1"/>
              <c:layout>
                <c:manualLayout>
                  <c:x val="0.2007866312507636"/>
                  <c:y val="-0.193322941006102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49D-431F-A4D7-9FF040D23E5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Sheet1!$N$22:$N$23</c:f>
              <c:strCache>
                <c:ptCount val="2"/>
                <c:pt idx="0">
                  <c:v>Spent</c:v>
                </c:pt>
                <c:pt idx="1">
                  <c:v>Remaining to spent</c:v>
                </c:pt>
              </c:strCache>
            </c:strRef>
          </c:cat>
          <c:val>
            <c:numRef>
              <c:f>Sheet1!$O$22:$O$23</c:f>
              <c:numCache>
                <c:formatCode>0.00%</c:formatCode>
                <c:ptCount val="2"/>
                <c:pt idx="0">
                  <c:v>0.26446908862324814</c:v>
                </c:pt>
                <c:pt idx="1">
                  <c:v>0.73395172955714061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49D-431F-A4D7-9FF040D23E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44452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71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4373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0832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7418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1886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1859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5897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911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0" t="0" r="0" b="0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0" t="0" r="0" b="0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9BCF6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7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ckp.org.m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kp.org.mk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mailto:centarzaklimatskipromeni@yahoo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4747375" y="2289801"/>
            <a:ext cx="4745945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CENTER FOR CLIMATE CHANGE</a:t>
            </a:r>
            <a:br>
              <a:rPr lang="en" b="1" dirty="0"/>
            </a:br>
            <a:r>
              <a:rPr lang="en" b="1" dirty="0"/>
              <a:t>PP4</a:t>
            </a:r>
            <a:endParaRPr b="1" dirty="0"/>
          </a:p>
        </p:txBody>
      </p:sp>
      <p:sp>
        <p:nvSpPr>
          <p:cNvPr id="4" name="Shape 108"/>
          <p:cNvSpPr txBox="1">
            <a:spLocks/>
          </p:cNvSpPr>
          <p:nvPr/>
        </p:nvSpPr>
        <p:spPr>
          <a:xfrm>
            <a:off x="4747374" y="3644277"/>
            <a:ext cx="4745945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4800"/>
              <a:buFont typeface="Dosis Light"/>
              <a:buNone/>
              <a:defRPr sz="48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2400" b="1" dirty="0">
                <a:hlinkClick r:id="rId4"/>
              </a:rPr>
              <a:t>www.ckp.org.mk</a:t>
            </a:r>
            <a:r>
              <a:rPr lang="en-US" sz="2400" b="1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100CBFC-7394-4373-97B0-04747BF2E00C}"/>
              </a:ext>
            </a:extLst>
          </p:cNvPr>
          <p:cNvPicPr/>
          <p:nvPr/>
        </p:nvPicPr>
        <p:blipFill rotWithShape="1">
          <a:blip r:embed="rId5"/>
          <a:srcRect l="30911" t="69163" r="29703" b="18423"/>
          <a:stretch/>
        </p:blipFill>
        <p:spPr bwMode="auto">
          <a:xfrm>
            <a:off x="-116958" y="4224177"/>
            <a:ext cx="4093535" cy="986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65" y="493086"/>
            <a:ext cx="1052623" cy="1100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91"/>
          <a:stretch/>
        </p:blipFill>
        <p:spPr>
          <a:xfrm>
            <a:off x="0" y="0"/>
            <a:ext cx="2578813" cy="5904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 idx="4294967295"/>
          </p:nvPr>
        </p:nvSpPr>
        <p:spPr>
          <a:xfrm>
            <a:off x="181500" y="350968"/>
            <a:ext cx="4390500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rgbClr val="51B148"/>
                </a:solidFill>
              </a:rPr>
              <a:t>EXPENSES</a:t>
            </a:r>
            <a:endParaRPr sz="6000" dirty="0">
              <a:solidFill>
                <a:srgbClr val="51B148"/>
              </a:solidFill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subTitle" idx="4294967295"/>
          </p:nvPr>
        </p:nvSpPr>
        <p:spPr>
          <a:xfrm>
            <a:off x="181500" y="1063256"/>
            <a:ext cx="7914536" cy="12227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dirty="0">
                <a:solidFill>
                  <a:srgbClr val="FFFFFF"/>
                </a:solidFill>
              </a:rPr>
              <a:t>Total expenditures until 30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of September – </a:t>
            </a:r>
            <a:r>
              <a:rPr lang="en-US" b="1" dirty="0">
                <a:solidFill>
                  <a:srgbClr val="FFFFFF"/>
                </a:solidFill>
              </a:rPr>
              <a:t>40.100,13 €</a:t>
            </a:r>
            <a:endParaRPr b="1" dirty="0">
              <a:solidFill>
                <a:srgbClr val="FFFFFF"/>
              </a:solidFill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842594"/>
              </p:ext>
            </p:extLst>
          </p:nvPr>
        </p:nvGraphicFramePr>
        <p:xfrm>
          <a:off x="-1" y="1475874"/>
          <a:ext cx="4572001" cy="3569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Shape 123"/>
          <p:cNvSpPr txBox="1">
            <a:spLocks/>
          </p:cNvSpPr>
          <p:nvPr/>
        </p:nvSpPr>
        <p:spPr>
          <a:xfrm>
            <a:off x="4572000" y="2295181"/>
            <a:ext cx="3736971" cy="1222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>
              <a:buFont typeface="Pontano Sans"/>
              <a:buNone/>
            </a:pPr>
            <a:r>
              <a:rPr lang="en-US" b="1" dirty="0">
                <a:solidFill>
                  <a:schemeClr val="bg1"/>
                </a:solidFill>
              </a:rPr>
              <a:t>Both FLCs are approved</a:t>
            </a:r>
          </a:p>
          <a:p>
            <a:pPr marL="0" indent="0">
              <a:buFont typeface="Pontano Sans"/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Font typeface="Pontano Sans"/>
              <a:buNone/>
            </a:pPr>
            <a:r>
              <a:rPr lang="en-US" b="1" dirty="0">
                <a:solidFill>
                  <a:schemeClr val="bg1"/>
                </a:solidFill>
              </a:rPr>
              <a:t>Reporting period</a:t>
            </a:r>
          </a:p>
          <a:p>
            <a:pPr marL="0" indent="0">
              <a:buFont typeface="Pontano Sans"/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FLC 1 – 03.08 – 31.12.2018</a:t>
            </a:r>
          </a:p>
          <a:p>
            <a:pPr marL="0" indent="0">
              <a:buFont typeface="Pontano Sans"/>
              <a:buNone/>
            </a:pPr>
            <a:r>
              <a:rPr lang="en-US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FLC 2 – 01.01. – 10.07.2019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14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16" name="Shape 122"/>
          <p:cNvSpPr txBox="1">
            <a:spLocks/>
          </p:cNvSpPr>
          <p:nvPr/>
        </p:nvSpPr>
        <p:spPr>
          <a:xfrm>
            <a:off x="181499" y="350968"/>
            <a:ext cx="6963579" cy="8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6000" dirty="0">
                <a:solidFill>
                  <a:srgbClr val="FFFF00"/>
                </a:solidFill>
              </a:rPr>
              <a:t>CURRENT BALLANCE</a:t>
            </a:r>
          </a:p>
        </p:txBody>
      </p:sp>
      <p:sp>
        <p:nvSpPr>
          <p:cNvPr id="17" name="Shape 123"/>
          <p:cNvSpPr txBox="1">
            <a:spLocks/>
          </p:cNvSpPr>
          <p:nvPr/>
        </p:nvSpPr>
        <p:spPr>
          <a:xfrm>
            <a:off x="181499" y="1213468"/>
            <a:ext cx="8962501" cy="4039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 b="0" i="0" u="none" strike="noStrike" cap="none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Advance payment- </a:t>
            </a:r>
            <a:r>
              <a:rPr lang="en-US" b="1" dirty="0">
                <a:solidFill>
                  <a:srgbClr val="FFFFFF"/>
                </a:solidFill>
              </a:rPr>
              <a:t>25.776,25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b="1" dirty="0">
                <a:solidFill>
                  <a:srgbClr val="FFFFFF"/>
                </a:solidFill>
              </a:rPr>
              <a:t>€</a:t>
            </a:r>
          </a:p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FLC 1 </a:t>
            </a:r>
          </a:p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EU payment </a:t>
            </a:r>
            <a:r>
              <a:rPr lang="en-US" b="1" dirty="0">
                <a:solidFill>
                  <a:srgbClr val="FFFFFF"/>
                </a:solidFill>
              </a:rPr>
              <a:t>11.896,14 € </a:t>
            </a:r>
            <a:r>
              <a:rPr lang="en-US" dirty="0">
                <a:solidFill>
                  <a:srgbClr val="FFFFFF"/>
                </a:solidFill>
              </a:rPr>
              <a:t>– received on 22.07.2019</a:t>
            </a:r>
          </a:p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MLS payment </a:t>
            </a:r>
            <a:r>
              <a:rPr lang="en-US" b="1" dirty="0">
                <a:solidFill>
                  <a:srgbClr val="FFFFFF"/>
                </a:solidFill>
              </a:rPr>
              <a:t>2.932,63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b="1" dirty="0">
                <a:solidFill>
                  <a:srgbClr val="FFFFFF"/>
                </a:solidFill>
              </a:rPr>
              <a:t>€</a:t>
            </a:r>
            <a:r>
              <a:rPr lang="en-US" dirty="0">
                <a:solidFill>
                  <a:srgbClr val="FFFFFF"/>
                </a:solidFill>
              </a:rPr>
              <a:t>– received on 22.05.2019</a:t>
            </a:r>
          </a:p>
          <a:p>
            <a:pPr marL="0" indent="0">
              <a:buNone/>
            </a:pPr>
            <a:endParaRPr lang="en-US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FFFF"/>
                </a:solidFill>
              </a:rPr>
              <a:t>Received – 40.578,02 €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FFFF"/>
                </a:solidFill>
              </a:rPr>
              <a:t>Spent – 40.100,13 €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FFFF00"/>
                </a:solidFill>
              </a:rPr>
              <a:t>Balance - +477,89 €</a:t>
            </a:r>
            <a:endParaRPr lang="en-US" b="1" dirty="0">
              <a:solidFill>
                <a:srgbClr val="FFFFFF"/>
              </a:solidFill>
            </a:endParaRPr>
          </a:p>
          <a:p>
            <a:pPr marL="0" indent="0">
              <a:buFont typeface="Pontano Sans"/>
              <a:buNone/>
            </a:pP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B14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6" name="Shape 122"/>
          <p:cNvSpPr txBox="1">
            <a:spLocks/>
          </p:cNvSpPr>
          <p:nvPr/>
        </p:nvSpPr>
        <p:spPr>
          <a:xfrm>
            <a:off x="181499" y="350968"/>
            <a:ext cx="6963579" cy="8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6000" dirty="0">
                <a:solidFill>
                  <a:srgbClr val="FFFF00"/>
                </a:solidFill>
              </a:rPr>
              <a:t>CURRENT BALLANCE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78678"/>
              </p:ext>
            </p:extLst>
          </p:nvPr>
        </p:nvGraphicFramePr>
        <p:xfrm>
          <a:off x="1620253" y="699788"/>
          <a:ext cx="5524825" cy="444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7667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 idx="4294967295"/>
          </p:nvPr>
        </p:nvSpPr>
        <p:spPr>
          <a:xfrm>
            <a:off x="13994" y="-83766"/>
            <a:ext cx="10045400" cy="65281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>
                <a:solidFill>
                  <a:srgbClr val="FFFF00"/>
                </a:solidFill>
              </a:rPr>
              <a:t>PROCUREMENT PLAN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57944"/>
              </p:ext>
            </p:extLst>
          </p:nvPr>
        </p:nvGraphicFramePr>
        <p:xfrm>
          <a:off x="76209" y="421682"/>
          <a:ext cx="8991581" cy="467325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876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0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65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3772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9668">
                  <a:extLst>
                    <a:ext uri="{9D8B030D-6E8A-4147-A177-3AD203B41FA5}">
                      <a16:colId xmlns:a16="http://schemas.microsoft.com/office/drawing/2014/main" xmlns="" val="899617261"/>
                    </a:ext>
                  </a:extLst>
                </a:gridCol>
              </a:tblGrid>
              <a:tr h="3283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Tender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WP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Deliverable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Description and budget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10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01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3.4.1 and 3.4.2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Identification of emission sources and developing regional emission inventory</a:t>
                      </a:r>
                      <a:r>
                        <a:rPr lang="mk-MK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, 10.200 </a:t>
                      </a:r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EUR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Procured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10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02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3.4.3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Conducting assessment of the contribution of each emission source, 5000 EUR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April 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81902370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03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3.4.4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Preparation of the Air Quality Plan for Bitola, 6290 EUR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Oct.-Nov. 2019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30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04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4.4.4</a:t>
                      </a:r>
                      <a:b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</a:br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4.4.5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Collecting samples from Bitola monitoring station and  preparing report from gathered data from monitoring stations (both </a:t>
                      </a:r>
                      <a:r>
                        <a:rPr lang="en-US" sz="1200" u="none" strike="noStrike" dirty="0" err="1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Gevgelija</a:t>
                      </a:r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 and Bitola), 9950 EUR</a:t>
                      </a:r>
                    </a:p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Jan-Feb. 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81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5.4.1</a:t>
                      </a:r>
                    </a:p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5.4.2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“Assessment of basic profile and conducting air quality and health risk assessment”, 28.900 EUR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Procured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27122993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06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5.4.3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Developing ICT tool, 8500 EUR</a:t>
                      </a:r>
                    </a:p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Oct.-Nov. 2019</a:t>
                      </a:r>
                    </a:p>
                    <a:p>
                      <a:pPr algn="l" fontAlgn="b"/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07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00B050"/>
                          </a:solidFill>
                          <a:effectLst/>
                        </a:rPr>
                        <a:t>5.4.4</a:t>
                      </a:r>
                      <a:endParaRPr lang="en-US" sz="12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Preparation of the Air Quality Public Health Index, 10.200 EUR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Nov. – Dec. 2019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08</a:t>
                      </a:r>
                      <a:endParaRPr lang="en-US" sz="1200" b="1" i="0" u="none" strike="noStrike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rgbClr val="00B050"/>
                          </a:solidFill>
                          <a:effectLst/>
                        </a:rPr>
                        <a:t>6.4.1</a:t>
                      </a:r>
                      <a:endParaRPr lang="en-US" sz="12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Joint study for comparative analysis for the CBC area, 6800 EUR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April 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k-MK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6.4.2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Organization of meetings, final conference and training workshops on air quality and health, 9900 EUR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Procured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37419109"/>
                  </a:ext>
                </a:extLst>
              </a:tr>
              <a:tr h="44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TD 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k-MK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6.4.3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Air quality and health sensitization campaigns with preparation of Layman reports, 10.000 EUR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Procured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911589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41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 idx="4294967295"/>
          </p:nvPr>
        </p:nvSpPr>
        <p:spPr>
          <a:xfrm>
            <a:off x="76209" y="90665"/>
            <a:ext cx="10085447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6000" dirty="0">
                <a:solidFill>
                  <a:srgbClr val="FFFF00"/>
                </a:solidFill>
              </a:rPr>
              <a:t>CURRENT ACTIVITES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93DBB42-EAEC-40AF-939E-8099940BB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122758"/>
              </p:ext>
            </p:extLst>
          </p:nvPr>
        </p:nvGraphicFramePr>
        <p:xfrm>
          <a:off x="58653" y="746003"/>
          <a:ext cx="9026694" cy="3713972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717511">
                  <a:extLst>
                    <a:ext uri="{9D8B030D-6E8A-4147-A177-3AD203B41FA5}">
                      <a16:colId xmlns:a16="http://schemas.microsoft.com/office/drawing/2014/main" xmlns="" val="3037996049"/>
                    </a:ext>
                  </a:extLst>
                </a:gridCol>
                <a:gridCol w="2011125">
                  <a:extLst>
                    <a:ext uri="{9D8B030D-6E8A-4147-A177-3AD203B41FA5}">
                      <a16:colId xmlns:a16="http://schemas.microsoft.com/office/drawing/2014/main" xmlns="" val="3337268759"/>
                    </a:ext>
                  </a:extLst>
                </a:gridCol>
                <a:gridCol w="2445249">
                  <a:extLst>
                    <a:ext uri="{9D8B030D-6E8A-4147-A177-3AD203B41FA5}">
                      <a16:colId xmlns:a16="http://schemas.microsoft.com/office/drawing/2014/main" xmlns="" val="518420238"/>
                    </a:ext>
                  </a:extLst>
                </a:gridCol>
                <a:gridCol w="3852809">
                  <a:extLst>
                    <a:ext uri="{9D8B030D-6E8A-4147-A177-3AD203B41FA5}">
                      <a16:colId xmlns:a16="http://schemas.microsoft.com/office/drawing/2014/main" xmlns="" val="4269048400"/>
                    </a:ext>
                  </a:extLst>
                </a:gridCol>
              </a:tblGrid>
              <a:tr h="415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Work package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Name of WP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Deliverables 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Status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1482465795"/>
                  </a:ext>
                </a:extLst>
              </a:tr>
              <a:tr h="4322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WP 3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200" u="none" strike="noStrike" cap="none" dirty="0">
                          <a:effectLst/>
                          <a:sym typeface="Arial"/>
                        </a:rPr>
                        <a:t>Air Quality Impact Assessment</a:t>
                      </a:r>
                      <a:endParaRPr lang="mk-MK" sz="12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3.4.1 – Identification of Emission Sources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Data collected; Report of identification of emission sources – 1st draft ready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2263709902"/>
                  </a:ext>
                </a:extLst>
              </a:tr>
              <a:tr h="7008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WP 3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u="none" strike="noStrike" cap="none" dirty="0">
                          <a:effectLst/>
                          <a:sym typeface="Arial"/>
                        </a:rPr>
                        <a:t>Air Quality Impact Assessment</a:t>
                      </a:r>
                      <a:endParaRPr lang="mk-MK" sz="1200" u="none" strike="noStrike" cap="none" dirty="0">
                        <a:effectLst/>
                        <a:sym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mk-MK" sz="12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3.4.2 – Developing regional emission inventory 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Based on del. 3.4.1 regional inventory is prepared and finalization of the report is ongoing 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4223396465"/>
                  </a:ext>
                </a:extLst>
              </a:tr>
              <a:tr h="415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WP 5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Public Health Impact and Index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5.4.1 - </a:t>
                      </a:r>
                      <a:r>
                        <a:rPr lang="mk-MK" sz="1200" dirty="0" err="1">
                          <a:effectLst/>
                        </a:rPr>
                        <a:t>Assessment</a:t>
                      </a:r>
                      <a:r>
                        <a:rPr lang="mk-MK" sz="1200" dirty="0">
                          <a:effectLst/>
                        </a:rPr>
                        <a:t> </a:t>
                      </a:r>
                      <a:r>
                        <a:rPr lang="mk-MK" sz="1200" dirty="0" err="1">
                          <a:effectLst/>
                        </a:rPr>
                        <a:t>of</a:t>
                      </a:r>
                      <a:r>
                        <a:rPr lang="mk-MK" sz="1200" dirty="0">
                          <a:effectLst/>
                        </a:rPr>
                        <a:t> </a:t>
                      </a:r>
                      <a:r>
                        <a:rPr lang="mk-MK" sz="1200" dirty="0" err="1">
                          <a:effectLst/>
                        </a:rPr>
                        <a:t>basic</a:t>
                      </a:r>
                      <a:r>
                        <a:rPr lang="mk-MK" sz="1200" dirty="0">
                          <a:effectLst/>
                        </a:rPr>
                        <a:t> </a:t>
                      </a:r>
                      <a:r>
                        <a:rPr lang="mk-MK" sz="1200" dirty="0" err="1">
                          <a:effectLst/>
                        </a:rPr>
                        <a:t>health</a:t>
                      </a:r>
                      <a:r>
                        <a:rPr lang="mk-MK" sz="1200" dirty="0">
                          <a:effectLst/>
                        </a:rPr>
                        <a:t> </a:t>
                      </a:r>
                      <a:r>
                        <a:rPr lang="mk-MK" sz="1200" dirty="0" err="1">
                          <a:effectLst/>
                        </a:rPr>
                        <a:t>profile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Assessment of basic profile, air quality and health risk – 1</a:t>
                      </a:r>
                      <a:r>
                        <a:rPr lang="en-US" sz="1200" baseline="30000" dirty="0">
                          <a:effectLst/>
                        </a:rPr>
                        <a:t>st</a:t>
                      </a:r>
                      <a:r>
                        <a:rPr lang="en-US" sz="1200" dirty="0">
                          <a:effectLst/>
                        </a:rPr>
                        <a:t>  draft ready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2219841024"/>
                  </a:ext>
                </a:extLst>
              </a:tr>
              <a:tr h="415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WP 5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Public Health Impact and Index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5.4.2 - Air Quality and Health Risk Assessment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Air Quality and Health Risk Assessment - ongoing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1232436378"/>
                  </a:ext>
                </a:extLst>
              </a:tr>
              <a:tr h="1184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WP 6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Cross Border Networking</a:t>
                      </a:r>
                      <a:endParaRPr lang="mk-MK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6.4.3 </a:t>
                      </a:r>
                      <a:r>
                        <a:rPr lang="mk-MK" sz="1200" dirty="0" err="1">
                          <a:effectLst/>
                        </a:rPr>
                        <a:t>Air</a:t>
                      </a:r>
                      <a:r>
                        <a:rPr lang="mk-MK" sz="1200" dirty="0">
                          <a:effectLst/>
                        </a:rPr>
                        <a:t> Quality and Health sensitization </a:t>
                      </a:r>
                      <a:r>
                        <a:rPr lang="mk-MK" sz="1200" dirty="0" err="1">
                          <a:effectLst/>
                        </a:rPr>
                        <a:t>campaings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- Conducting sensitization activities in </a:t>
                      </a:r>
                      <a:r>
                        <a:rPr lang="en-US" sz="1200" dirty="0" err="1">
                          <a:effectLst/>
                        </a:rPr>
                        <a:t>Gevgelija</a:t>
                      </a:r>
                      <a:r>
                        <a:rPr lang="en-US" sz="1200" dirty="0">
                          <a:effectLst/>
                        </a:rPr>
                        <a:t> and throughout the FB fun page</a:t>
                      </a:r>
                      <a:endParaRPr lang="mk-MK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mk-MK" sz="1200" dirty="0">
                          <a:effectLst/>
                        </a:rPr>
                        <a:t>- Sensitization activities in</a:t>
                      </a:r>
                      <a:r>
                        <a:rPr lang="en-US" sz="1200" dirty="0">
                          <a:effectLst/>
                        </a:rPr>
                        <a:t> B</a:t>
                      </a:r>
                      <a:r>
                        <a:rPr lang="mk-MK" sz="1200" dirty="0">
                          <a:effectLst/>
                        </a:rPr>
                        <a:t>itola </a:t>
                      </a:r>
                      <a:r>
                        <a:rPr lang="en-US" sz="1200" dirty="0">
                          <a:effectLst/>
                        </a:rPr>
                        <a:t>planned for November 2019</a:t>
                      </a:r>
                      <a:endParaRPr lang="mk-MK" sz="12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- Stakeholder Involvement Plan – finalized </a:t>
                      </a:r>
                      <a:endParaRPr lang="mk-MK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09" marR="46309" marT="23155" marB="23155"/>
                </a:tc>
                <a:extLst>
                  <a:ext uri="{0D108BD9-81ED-4DB2-BD59-A6C34878D82A}">
                    <a16:rowId xmlns:a16="http://schemas.microsoft.com/office/drawing/2014/main" xmlns="" val="1219709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578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1700C4B-E5BB-4DE7-B350-E6E84A9497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3" name="Shape 122">
            <a:extLst>
              <a:ext uri="{FF2B5EF4-FFF2-40B4-BE49-F238E27FC236}">
                <a16:creationId xmlns:a16="http://schemas.microsoft.com/office/drawing/2014/main" xmlns="" id="{7AF6AAFD-EE0E-4FE0-A8B0-24C17CCB9CE8}"/>
              </a:ext>
            </a:extLst>
          </p:cNvPr>
          <p:cNvSpPr txBox="1">
            <a:spLocks/>
          </p:cNvSpPr>
          <p:nvPr/>
        </p:nvSpPr>
        <p:spPr>
          <a:xfrm>
            <a:off x="76209" y="90665"/>
            <a:ext cx="10085447" cy="8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 b="0" i="0" u="none" strike="noStrike" cap="none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r>
              <a:rPr lang="en-US" sz="6000" dirty="0">
                <a:solidFill>
                  <a:srgbClr val="FFFF00"/>
                </a:solidFill>
              </a:rPr>
              <a:t>COMPLETED ACTIVITES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E3FE7AB-C69A-4F27-870A-4A9237A2E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888"/>
            <a:ext cx="3360586" cy="2849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6D81399-7F07-40B5-A4C5-FCDAE1DEC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183" y="807330"/>
            <a:ext cx="2462769" cy="32836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5540785-6FD4-4ED1-9901-D8B8568BEAA3}"/>
              </a:ext>
            </a:extLst>
          </p:cNvPr>
          <p:cNvSpPr txBox="1"/>
          <p:nvPr/>
        </p:nvSpPr>
        <p:spPr>
          <a:xfrm>
            <a:off x="350559" y="4091022"/>
            <a:ext cx="2853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Eco parade in </a:t>
            </a:r>
            <a:r>
              <a:rPr lang="en-US" dirty="0" err="1"/>
              <a:t>Gevgelija</a:t>
            </a:r>
            <a:r>
              <a:rPr lang="en-US" dirty="0"/>
              <a:t> with </a:t>
            </a:r>
            <a:r>
              <a:rPr lang="en-US" dirty="0" err="1"/>
              <a:t>kindergardens</a:t>
            </a:r>
            <a:r>
              <a:rPr lang="en-US" dirty="0"/>
              <a:t> and schools, 5</a:t>
            </a:r>
            <a:r>
              <a:rPr lang="en-US" baseline="30000" dirty="0"/>
              <a:t>th</a:t>
            </a:r>
            <a:r>
              <a:rPr lang="en-US" dirty="0"/>
              <a:t> of June 2019</a:t>
            </a:r>
            <a:endParaRPr lang="mk-MK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F163FD6-CD28-4ABF-9A56-B8B8EC4C8D4F}"/>
              </a:ext>
            </a:extLst>
          </p:cNvPr>
          <p:cNvSpPr txBox="1"/>
          <p:nvPr/>
        </p:nvSpPr>
        <p:spPr>
          <a:xfrm>
            <a:off x="3551183" y="4096584"/>
            <a:ext cx="2647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Stakeholder information meeting in </a:t>
            </a:r>
            <a:r>
              <a:rPr lang="en-US" dirty="0" err="1"/>
              <a:t>Gevgelija</a:t>
            </a:r>
            <a:r>
              <a:rPr lang="en-US" dirty="0"/>
              <a:t>, 18.06.2019</a:t>
            </a:r>
            <a:endParaRPr lang="mk-MK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8A0422B-F187-4752-8611-06B6F3D3A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576" y="1047888"/>
            <a:ext cx="2959424" cy="27298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107A95-A9C3-49D7-93D9-EE88856CD8E8}"/>
              </a:ext>
            </a:extLst>
          </p:cNvPr>
          <p:cNvSpPr txBox="1"/>
          <p:nvPr/>
        </p:nvSpPr>
        <p:spPr>
          <a:xfrm>
            <a:off x="6130011" y="3897879"/>
            <a:ext cx="2647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Stakeholder information meeting in Bitola, 24.09.2019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07479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ctrTitle" idx="4294967295"/>
          </p:nvPr>
        </p:nvSpPr>
        <p:spPr>
          <a:xfrm>
            <a:off x="37121" y="22199"/>
            <a:ext cx="10085447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6000" dirty="0">
                <a:solidFill>
                  <a:srgbClr val="FFFF00"/>
                </a:solidFill>
              </a:rPr>
              <a:t>PLANNED ACTIVITIES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xmlns="" id="{337F2131-0E0F-4A8F-BE25-063770240F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400810"/>
              </p:ext>
            </p:extLst>
          </p:nvPr>
        </p:nvGraphicFramePr>
        <p:xfrm>
          <a:off x="273653" y="684585"/>
          <a:ext cx="8794138" cy="426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333">
                  <a:extLst>
                    <a:ext uri="{9D8B030D-6E8A-4147-A177-3AD203B41FA5}">
                      <a16:colId xmlns:a16="http://schemas.microsoft.com/office/drawing/2014/main" xmlns="" val="1166370950"/>
                    </a:ext>
                  </a:extLst>
                </a:gridCol>
                <a:gridCol w="2165264">
                  <a:extLst>
                    <a:ext uri="{9D8B030D-6E8A-4147-A177-3AD203B41FA5}">
                      <a16:colId xmlns:a16="http://schemas.microsoft.com/office/drawing/2014/main" xmlns="" val="1847506579"/>
                    </a:ext>
                  </a:extLst>
                </a:gridCol>
                <a:gridCol w="2745138">
                  <a:extLst>
                    <a:ext uri="{9D8B030D-6E8A-4147-A177-3AD203B41FA5}">
                      <a16:colId xmlns:a16="http://schemas.microsoft.com/office/drawing/2014/main" xmlns="" val="3481935545"/>
                    </a:ext>
                  </a:extLst>
                </a:gridCol>
                <a:gridCol w="3099403">
                  <a:extLst>
                    <a:ext uri="{9D8B030D-6E8A-4147-A177-3AD203B41FA5}">
                      <a16:colId xmlns:a16="http://schemas.microsoft.com/office/drawing/2014/main" xmlns="" val="183763031"/>
                    </a:ext>
                  </a:extLst>
                </a:gridCol>
              </a:tblGrid>
              <a:tr h="526677">
                <a:tc>
                  <a:txBody>
                    <a:bodyPr/>
                    <a:lstStyle/>
                    <a:p>
                      <a:r>
                        <a:rPr lang="en-US" sz="1400" dirty="0"/>
                        <a:t>Work package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Name of WP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Deliverables 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Planned</a:t>
                      </a:r>
                      <a:endParaRPr lang="mk-MK" sz="1400" dirty="0"/>
                    </a:p>
                    <a:p>
                      <a:endParaRPr lang="mk-MK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3176558"/>
                  </a:ext>
                </a:extLst>
              </a:tr>
              <a:tr h="929298">
                <a:tc>
                  <a:txBody>
                    <a:bodyPr/>
                    <a:lstStyle/>
                    <a:p>
                      <a:r>
                        <a:rPr lang="en-US" sz="1400" dirty="0"/>
                        <a:t>WP 3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Air Quality Impact Assessment</a:t>
                      </a:r>
                    </a:p>
                    <a:p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300" dirty="0"/>
                        <a:t>3.4.1 - Identification of Emission Sources</a:t>
                      </a:r>
                    </a:p>
                    <a:p>
                      <a:r>
                        <a:rPr lang="en-US" sz="1300" dirty="0"/>
                        <a:t>3.4.2 – Development of regional emission inventory</a:t>
                      </a:r>
                      <a:endParaRPr lang="mk-MK" sz="1300" dirty="0"/>
                    </a:p>
                    <a:p>
                      <a:endParaRPr lang="en-US" sz="1300" dirty="0"/>
                    </a:p>
                    <a:p>
                      <a:r>
                        <a:rPr lang="mk-MK" sz="1300" dirty="0"/>
                        <a:t>3.4.4 - </a:t>
                      </a:r>
                      <a:r>
                        <a:rPr lang="en-US" sz="1300" dirty="0"/>
                        <a:t>Air Quality Plan for Bitola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3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300" baseline="0" dirty="0"/>
                        <a:t>Finalization and publication – October </a:t>
                      </a:r>
                      <a:r>
                        <a:rPr lang="en-US" sz="1300" baseline="0" dirty="0" smtClean="0"/>
                        <a:t>2019 - December 2019</a:t>
                      </a:r>
                      <a:endParaRPr lang="en-US" sz="13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mk-MK" sz="13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300" baseline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300" baseline="0" dirty="0"/>
                        <a:t>Dec. 2019- April 2020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0423313"/>
                  </a:ext>
                </a:extLst>
              </a:tr>
              <a:tr h="929298">
                <a:tc>
                  <a:txBody>
                    <a:bodyPr/>
                    <a:lstStyle/>
                    <a:p>
                      <a:r>
                        <a:rPr lang="en-US" sz="1400" dirty="0"/>
                        <a:t>WP 5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Public Health Impact and Index</a:t>
                      </a: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5.4.1 -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Assessment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of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basic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health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profile</a:t>
                      </a:r>
                      <a:endParaRPr lang="en-US" sz="13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r>
                        <a:rPr lang="en-US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5.4.2</a:t>
                      </a:r>
                      <a:r>
                        <a:rPr lang="en-US" sz="1300" b="0" i="0" u="none" strike="noStrike" cap="non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-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Air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Quality and Health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Risk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assessment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300" baseline="0" dirty="0"/>
                        <a:t>Finalization and publication  – December 2019/ January 2020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7287798"/>
                  </a:ext>
                </a:extLst>
              </a:tr>
              <a:tr h="6385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 6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Cross Border Networking</a:t>
                      </a: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6.4.3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Air</a:t>
                      </a:r>
                      <a:r>
                        <a:rPr lang="mk-MK" sz="13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Quality and Health sensitization </a:t>
                      </a:r>
                      <a:r>
                        <a:rPr lang="mk-MK" sz="13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campaings</a:t>
                      </a: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Sensitization campaign in Bitola October</a:t>
                      </a:r>
                      <a:r>
                        <a:rPr lang="en-US" sz="1300" baseline="0" dirty="0"/>
                        <a:t>/November 2019</a:t>
                      </a:r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6841278"/>
                  </a:ext>
                </a:extLst>
              </a:tr>
              <a:tr h="6385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 6</a:t>
                      </a:r>
                      <a:endParaRPr lang="mk-M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Cross Border Networking</a:t>
                      </a:r>
                      <a:endParaRPr lang="mk-MK" sz="13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Conducting trainings for (environment) air quality and health </a:t>
                      </a:r>
                      <a:endParaRPr lang="mk-MK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February – May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563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754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ctrTitle" idx="4294967295"/>
          </p:nvPr>
        </p:nvSpPr>
        <p:spPr>
          <a:xfrm>
            <a:off x="0" y="955625"/>
            <a:ext cx="4697710" cy="8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>
                <a:solidFill>
                  <a:srgbClr val="51B148"/>
                </a:solidFill>
              </a:rPr>
              <a:t>THANK YOU</a:t>
            </a:r>
            <a:endParaRPr sz="6600" dirty="0">
              <a:solidFill>
                <a:srgbClr val="51B148"/>
              </a:solidFill>
            </a:endParaRPr>
          </a:p>
        </p:txBody>
      </p:sp>
      <p:sp>
        <p:nvSpPr>
          <p:cNvPr id="340" name="Shape 340"/>
          <p:cNvSpPr txBox="1">
            <a:spLocks noGrp="1"/>
          </p:cNvSpPr>
          <p:nvPr>
            <p:ph type="subTitle" idx="4294967295"/>
          </p:nvPr>
        </p:nvSpPr>
        <p:spPr>
          <a:xfrm>
            <a:off x="0" y="2385920"/>
            <a:ext cx="5962650" cy="23431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dirty="0">
                <a:solidFill>
                  <a:srgbClr val="FFFFFF"/>
                </a:solidFill>
              </a:rPr>
              <a:t>Web: 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dirty="0">
                <a:solidFill>
                  <a:srgbClr val="FFFFFF"/>
                </a:solidFill>
                <a:hlinkClick r:id="rId3"/>
              </a:rPr>
              <a:t>www.ckp.org.mk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</a:rPr>
              <a:t>Email: </a:t>
            </a:r>
            <a:r>
              <a:rPr lang="en-US" dirty="0">
                <a:solidFill>
                  <a:srgbClr val="FFFFFF"/>
                </a:solidFill>
                <a:hlinkClick r:id="rId4"/>
              </a:rPr>
              <a:t>centarzaklimatskipromeni@yahoo.com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5020246" y="816383"/>
            <a:ext cx="2713515" cy="246823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Shape 342"/>
          <p:cNvSpPr/>
          <p:nvPr/>
        </p:nvSpPr>
        <p:spPr>
          <a:xfrm rot="2240807">
            <a:off x="6269797" y="3349126"/>
            <a:ext cx="1651746" cy="100249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Shape 343"/>
          <p:cNvSpPr/>
          <p:nvPr/>
        </p:nvSpPr>
        <p:spPr>
          <a:xfrm rot="-6741915">
            <a:off x="7586101" y="2562766"/>
            <a:ext cx="640976" cy="998332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228A0D8-0A39-449B-B9EA-E49B54934D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177" y="94255"/>
            <a:ext cx="1330639" cy="13913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ola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601</Words>
  <Application>Microsoft Office PowerPoint</Application>
  <PresentationFormat>On-screen Show (16:9)</PresentationFormat>
  <Paragraphs>150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Dosis Light</vt:lpstr>
      <vt:lpstr>Calibri</vt:lpstr>
      <vt:lpstr>Pontano Sans</vt:lpstr>
      <vt:lpstr>Times New Roman</vt:lpstr>
      <vt:lpstr>Solanio template</vt:lpstr>
      <vt:lpstr>CENTER FOR CLIMATE CHANGE PP4</vt:lpstr>
      <vt:lpstr>EXPENSES</vt:lpstr>
      <vt:lpstr>PowerPoint Presentation</vt:lpstr>
      <vt:lpstr>PowerPoint Presentation</vt:lpstr>
      <vt:lpstr>PROCUREMENT PLAN</vt:lpstr>
      <vt:lpstr>CURRENT ACTIVITES</vt:lpstr>
      <vt:lpstr>PowerPoint Presentation</vt:lpstr>
      <vt:lpstr>PLANNED ACTIVITIES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 FOR CLIMATE CHANGE</dc:title>
  <dc:creator>Lenovo</dc:creator>
  <cp:lastModifiedBy>Filip Stojanovski</cp:lastModifiedBy>
  <cp:revision>72</cp:revision>
  <dcterms:modified xsi:type="dcterms:W3CDTF">2019-10-15T10:50:40Z</dcterms:modified>
</cp:coreProperties>
</file>